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  <p:sldMasterId id="2147483728" r:id="rId2"/>
    <p:sldMasterId id="2147483729" r:id="rId3"/>
  </p:sldMasterIdLst>
  <p:notesMasterIdLst>
    <p:notesMasterId r:id="rId4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9144000" cy="5143500" type="screen16x9"/>
  <p:notesSz cx="6858000" cy="9144000"/>
  <p:embeddedFontLst>
    <p:embeddedFont>
      <p:font typeface="Oswald" panose="020B0604020202020204" charset="0"/>
      <p:regular r:id="rId47"/>
      <p:bold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0F4F2A-A64B-41BD-96BD-38BE03122849}">
  <a:tblStyle styleId="{E70F4F2A-A64B-41BD-96BD-38BE031228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37af8737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37af8737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37af8737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437af8737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Emphasize that it’s not python itself that’s good for data analysis, but specific libraries built on top of it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Good idea to go to scipy.org to give students a better introduction to the ecosystem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285ea6f4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285ea6f4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28425e55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28425e55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cc83d50fa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cc83d50fa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to Jupyter notebook after this slide to import numpy and type in a few commands to demonstrate what it does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28425e55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28425e55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28425e5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28425e5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28425e55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28425e55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28425e55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28425e55c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notebook and build a dataframe out of a numpy array, and then use pd.read_csv()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28425e55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528425e55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28425e55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28425e55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Go back into Jupyter notebook, and demonstrate how these commands work: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Try going over the following: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Grabbing one and multiple columns using labels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Column and row notation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Using both the .loc and .iloc commands, and their various manifestations.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cc83d50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cc83d50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28425e55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28425e55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28425e55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28425e55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28425e55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528425e55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290962d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5290962d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290962db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290962db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8cf0ad5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8cf0ad5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8cf0ad53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8cf0ad53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cc83d50fa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cc83d50fa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290962db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5290962db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290962db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5290962db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8ab9de1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8ab9de1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290962db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290962db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5290962db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5290962db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58cf0ad53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58cf0ad53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290962dbe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290962dbe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5290962db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5290962db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290962db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5290962db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58cf0ad53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58cf0ad53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5131b8d4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5131b8d4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probably a good time to go to lunch.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290962db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290962db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290962db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290962db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ab9de1c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8ab9de1c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290962dbe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5290962dbe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131b8d4e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131b8d4e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5290962db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5290962db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3-5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After this slide, go back to Jupyter notebook and demonstrate different querying techniques: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based on one condition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Selecting with AND/OR keywords</a:t>
            </a:r>
            <a:endParaRPr>
              <a:solidFill>
                <a:schemeClr val="dk1"/>
              </a:solidFill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How to select individual columns with queries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ab9de1cc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8ab9de1cc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bf44f9e4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bf44f9e4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bf44f9e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bf44f9e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8ab9de1cc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8ab9de1cc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8ab9de1c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8ab9de1c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lang="en" b="1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20300" y="100"/>
            <a:ext cx="7703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095550" y="23235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4" name="Google Shape;94;p12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95" name="Google Shape;95;p12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2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" name="Google Shape;97;p1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3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2" name="Google Shape;132;p1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t="3275" b="6739"/>
          <a:stretch/>
        </p:blipFill>
        <p:spPr>
          <a:xfrm>
            <a:off x="0" y="3300"/>
            <a:ext cx="9143996" cy="51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593223" y="976875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" y="3300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9" name="Google Shape;19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lank Slide">
  <p:cSld name="TITLE_AND_BODY_1_2_1_2_1_1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2">
            <a:alphaModFix/>
          </a:blip>
          <a:srcRect b="9999"/>
          <a:stretch/>
        </p:blipFill>
        <p:spPr>
          <a:xfrm>
            <a:off x="0" y="0"/>
            <a:ext cx="9143999" cy="51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-47973" y="13"/>
            <a:ext cx="9143999" cy="51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457950" y="427300"/>
            <a:ext cx="8228100" cy="415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184" name="Google Shape;184;p2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5" name="Google Shape;1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30249" cy="5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3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3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07" name="Google Shape;207;p3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8" name="Google Shape;218;p3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3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45" name="Google Shape;245;p3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59" name="Google Shape;259;p3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260" name="Google Shape;260;p3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3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2" name="Google Shape;262;p3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3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3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0" name="Google Shape;280;p3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3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3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p3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7" name="Google Shape;297;p4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4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4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">
  <p:cSld name="TITLE_AND_BODY_1_2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TITLE_AND_BODY_1_2_1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TITLE_AND_BODY_1_2_1_2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D">
  <p:cSld name="TITLE_AND_BODY_1_2_1_2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344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E">
  <p:cSld name="TITLE_AND_BODY_1_2_1_2_1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F">
  <p:cSld name="TITLE_AND_BODY_1_2_1_2_1_1_1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4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G">
  <p:cSld name="TITLE_AND_BODY_1_2_1_2_1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H">
  <p:cSld name="TITLE_AND_BODY_1_2_1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8003097" cy="530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I">
  <p:cSld name="TITLE_AND_BODY_1_2_1_3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J">
  <p:cSld name="TITLE_AND_BODY_1_2_1_3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6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6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6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K">
  <p:cSld name="TITLE_AND_BODY_1_2_1_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9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52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">
  <p:cSld name="TITLE_AND_BODY_1_2_1_3_1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7197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368250" y="346800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5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4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4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54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61" name="Google Shape;361;p54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9000" cy="3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truction Notes">
  <p:cSld name="CUSTOM">
    <p:bg>
      <p:bgPr>
        <a:solidFill>
          <a:srgbClr val="E41A23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/>
          <p:nvPr/>
        </p:nvSpPr>
        <p:spPr>
          <a:xfrm>
            <a:off x="457950" y="427296"/>
            <a:ext cx="8228100" cy="43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-6375" y="-69079"/>
            <a:ext cx="91440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5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56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hank You Slide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80" name="Google Shape;380;p5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1" name="Google Shape;38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51B24"/>
          </a:solidFill>
          <a:ln w="254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600" y="445564"/>
            <a:ext cx="529329" cy="52932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7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Basic: Title + Text">
  <p:cSld name="CUSTOM_1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388" name="Google Shape;388;p58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5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9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9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Quote ">
  <p:cSld name="CUSTOM_4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60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60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w="9525" cap="flat" cmpd="sng">
            <a:solidFill>
              <a:srgbClr val="E41A2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60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E41A23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rgbClr val="E41A2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60"/>
          <p:cNvSpPr txBox="1">
            <a:spLocks noGrp="1"/>
          </p:cNvSpPr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60"/>
          <p:cNvSpPr txBox="1">
            <a:spLocks noGrp="1"/>
          </p:cNvSpPr>
          <p:nvPr>
            <p:ph type="subTitle" idx="1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6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03" name="Google Shape;403;p6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2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10" name="Google Shape;410;p6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2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4" name="Google Shape;414;p62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6" name="Google Shape;416;p6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Only">
  <p:cSld name="CUSTOM_6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42" name="Google Shape;42;p7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3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3" name="Google Shape;423;p63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3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6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31" name="Google Shape;431;p64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6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4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6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Computer Exercise">
  <p:cSld name="TITLE_AND_BODY_1_2_2_2_1_1_1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5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41" name="Google Shape;441;p65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5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3" name="Google Shape;443;p65"/>
          <p:cNvSpPr txBox="1"/>
          <p:nvPr/>
        </p:nvSpPr>
        <p:spPr>
          <a:xfrm>
            <a:off x="915074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4" name="Google Shape;444;p65"/>
          <p:cNvPicPr preferRelativeResize="0"/>
          <p:nvPr/>
        </p:nvPicPr>
        <p:blipFill rotWithShape="1">
          <a:blip r:embed="rId3">
            <a:alphaModFix/>
          </a:blip>
          <a:srcRect l="36196" r="36738" b="45773"/>
          <a:stretch/>
        </p:blipFill>
        <p:spPr>
          <a:xfrm>
            <a:off x="195600" y="-100825"/>
            <a:ext cx="667574" cy="7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5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5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7" name="Google Shape;447;p65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Guided Walk-Through">
  <p:cSld name="TITLE_AND_BODY_1_2_2_2_1_1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6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52" name="Google Shape;452;p66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title"/>
          </p:nvPr>
        </p:nvSpPr>
        <p:spPr>
          <a:xfrm>
            <a:off x="320933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66"/>
          <p:cNvSpPr txBox="1"/>
          <p:nvPr/>
        </p:nvSpPr>
        <p:spPr>
          <a:xfrm>
            <a:off x="8388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55" name="Google Shape;455;p66"/>
          <p:cNvGrpSpPr/>
          <p:nvPr/>
        </p:nvGrpSpPr>
        <p:grpSpPr>
          <a:xfrm>
            <a:off x="125" y="122012"/>
            <a:ext cx="835475" cy="547775"/>
            <a:chOff x="541297" y="3135674"/>
            <a:chExt cx="2117807" cy="1388530"/>
          </a:xfrm>
        </p:grpSpPr>
        <p:pic>
          <p:nvPicPr>
            <p:cNvPr id="456" name="Google Shape;456;p66"/>
            <p:cNvPicPr preferRelativeResize="0"/>
            <p:nvPr/>
          </p:nvPicPr>
          <p:blipFill rotWithShape="1">
            <a:blip r:embed="rId3">
              <a:alphaModFix/>
            </a:blip>
            <a:srcRect b="32129"/>
            <a:stretch/>
          </p:blipFill>
          <p:spPr>
            <a:xfrm>
              <a:off x="541297" y="3135674"/>
              <a:ext cx="2117807" cy="138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66"/>
            <p:cNvSpPr txBox="1"/>
            <p:nvPr/>
          </p:nvSpPr>
          <p:spPr>
            <a:xfrm>
              <a:off x="1096025" y="3569925"/>
              <a:ext cx="1429200" cy="229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8" name="Google Shape;458;p66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6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0" name="Google Shape;460;p66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Discussion Prompt">
  <p:cSld name="TITLE_AND_BODY_1_2_2_2_1_1_1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5" name="Google Shape;46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3882" cy="75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7" descr="GA-Cog-9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7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68" name="Google Shape;468;p67"/>
          <p:cNvSpPr txBox="1">
            <a:spLocks noGrp="1"/>
          </p:cNvSpPr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69" name="Google Shape;469;p67"/>
          <p:cNvSpPr txBox="1">
            <a:spLocks noGrp="1"/>
          </p:cNvSpPr>
          <p:nvPr>
            <p:ph type="body" idx="1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Example or case study">
  <p:cSld name="BLANK_2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68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8"/>
          <p:cNvSpPr txBox="1">
            <a:spLocks noGrp="1"/>
          </p:cNvSpPr>
          <p:nvPr>
            <p:ph type="body" idx="1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4" name="Google Shape;474;p68"/>
          <p:cNvSpPr txBox="1">
            <a:spLocks noGrp="1"/>
          </p:cNvSpPr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75" name="Google Shape;475;p68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68"/>
          <p:cNvPicPr preferRelativeResize="0"/>
          <p:nvPr/>
        </p:nvPicPr>
        <p:blipFill rotWithShape="1">
          <a:blip r:embed="rId3">
            <a:alphaModFix/>
          </a:blip>
          <a:srcRect b="15782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rivia">
  <p:cSld name="TITLE_AND_BODY_2">
    <p:bg>
      <p:bgPr>
        <a:solidFill>
          <a:srgbClr val="000000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9"/>
          <p:cNvSpPr txBox="1">
            <a:spLocks noGrp="1"/>
          </p:cNvSpPr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0" name="Google Shape;480;p69"/>
          <p:cNvSpPr txBox="1">
            <a:spLocks noGrp="1"/>
          </p:cNvSpPr>
          <p:nvPr>
            <p:ph type="subTitle" idx="1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1" name="Google Shape;481;p69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name="adj" fmla="val 0"/>
            </a:avLst>
          </a:prstGeom>
          <a:solidFill>
            <a:srgbClr val="ED332F"/>
          </a:solidFill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9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3" name="Google Shape;483;p69"/>
          <p:cNvSpPr txBox="1">
            <a:spLocks noGrp="1"/>
          </p:cNvSpPr>
          <p:nvPr>
            <p:ph type="subTitle" idx="3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69"/>
          <p:cNvSpPr txBox="1">
            <a:spLocks noGrp="1"/>
          </p:cNvSpPr>
          <p:nvPr>
            <p:ph type="subTitle" idx="4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5" name="Google Shape;485;p69"/>
          <p:cNvSpPr txBox="1">
            <a:spLocks noGrp="1"/>
          </p:cNvSpPr>
          <p:nvPr>
            <p:ph type="subTitle" idx="5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69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7" name="Google Shape;487;p6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Blank">
  <p:cSld name="CUSTOM_8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-info ">
  <p:cSld name="CUSTOM_1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1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71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3" name="Google Shape;493;p71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1"/>
          <p:cNvSpPr txBox="1">
            <a:spLocks noGrp="1"/>
          </p:cNvSpPr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71"/>
          <p:cNvSpPr txBox="1">
            <a:spLocks noGrp="1"/>
          </p:cNvSpPr>
          <p:nvPr>
            <p:ph type="title" idx="2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71"/>
          <p:cNvSpPr txBox="1">
            <a:spLocks noGrp="1"/>
          </p:cNvSpPr>
          <p:nvPr>
            <p:ph type="subTitle" idx="1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71"/>
          <p:cNvSpPr txBox="1">
            <a:spLocks noGrp="1"/>
          </p:cNvSpPr>
          <p:nvPr>
            <p:ph type="body" idx="3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8" name="Google Shape;498;p71"/>
          <p:cNvSpPr txBox="1">
            <a:spLocks noGrp="1"/>
          </p:cNvSpPr>
          <p:nvPr>
            <p:ph type="subTitle" idx="4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71"/>
          <p:cNvSpPr txBox="1">
            <a:spLocks noGrp="1"/>
          </p:cNvSpPr>
          <p:nvPr>
            <p:ph type="body" idx="5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0" name="Google Shape;500;p7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A">
  <p:cSld name="TITLE_AND_BODY_1_2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 descr="96540007 FINAL.jpg"/>
          <p:cNvPicPr preferRelativeResize="0"/>
          <p:nvPr/>
        </p:nvPicPr>
        <p:blipFill rotWithShape="1">
          <a:blip r:embed="rId2">
            <a:alphaModFix/>
          </a:blip>
          <a:srcRect t="5856" r="5024" b="13582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2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7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olo Activity">
  <p:cSld name="TITLE_AND_BODY_1_2_2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l="37611" r="36416" b="54120"/>
          <a:stretch/>
        </p:blipFill>
        <p:spPr>
          <a:xfrm>
            <a:off x="92200" y="-66798"/>
            <a:ext cx="731150" cy="72648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" name="Google Shape;53;p8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B">
  <p:cSld name="TITLE_AND_BODY_1_2_1_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73" descr="91740001 FINAL.jpg"/>
          <p:cNvPicPr preferRelativeResize="0"/>
          <p:nvPr/>
        </p:nvPicPr>
        <p:blipFill rotWithShape="1">
          <a:blip r:embed="rId2">
            <a:alphaModFix/>
          </a:blip>
          <a:srcRect t="1272" b="13910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3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7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C">
  <p:cSld name="TITLE_AND_BODY_1_2_1_2_1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231575" y="40943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D">
  <p:cSld name="TITLE_AND_BODY_1_2_1_2_1_1"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18632" cy="513457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75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E">
  <p:cSld name="TITLE_AND_BODY_1_2_1_2_1_1_1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6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7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F">
  <p:cSld name="TITLE_AND_BODY_1_2_1_2_1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7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G">
  <p:cSld name="TITLE_AND_BODY_1_2_1_2_1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8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7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H">
  <p:cSld name="TITLE_AND_BODY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79" descr="GA_Post_Its-1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96817" y="0"/>
            <a:ext cx="7989200" cy="5291548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9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7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I">
  <p:cSld name="TITLE_AND_BODY_1_2_1_3_1_1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0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8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Bank J">
  <p:cSld name="TITLE_AND_BODY_1_2_1_3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8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>
            <a:spLocks noGrp="1"/>
          </p:cNvSpPr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8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Activity Slide: In groups">
  <p:cSld name="CUSTOM_13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/>
          <p:nvPr/>
        </p:nvSpPr>
        <p:spPr>
          <a:xfrm>
            <a:off x="7433910" y="-12025"/>
            <a:ext cx="1717500" cy="459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82"/>
          <p:cNvSpPr/>
          <p:nvPr/>
        </p:nvSpPr>
        <p:spPr>
          <a:xfrm>
            <a:off x="7433910" y="447275"/>
            <a:ext cx="1717500" cy="4593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82"/>
          <p:cNvSpPr/>
          <p:nvPr/>
        </p:nvSpPr>
        <p:spPr>
          <a:xfrm>
            <a:off x="125" y="50"/>
            <a:ext cx="2934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2281800" cy="13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82"/>
          <p:cNvSpPr txBox="1">
            <a:spLocks noGrp="1"/>
          </p:cNvSpPr>
          <p:nvPr>
            <p:ph type="subTitle" idx="1"/>
          </p:nvPr>
        </p:nvSpPr>
        <p:spPr>
          <a:xfrm>
            <a:off x="3201150" y="283675"/>
            <a:ext cx="39717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82"/>
          <p:cNvSpPr txBox="1">
            <a:spLocks noGrp="1"/>
          </p:cNvSpPr>
          <p:nvPr>
            <p:ph type="body" idx="2"/>
          </p:nvPr>
        </p:nvSpPr>
        <p:spPr>
          <a:xfrm>
            <a:off x="3201150" y="896625"/>
            <a:ext cx="38088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548" name="Google Shape;548;p82" descr="GA-Cog-9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2"/>
          <p:cNvSpPr txBox="1">
            <a:spLocks noGrp="1"/>
          </p:cNvSpPr>
          <p:nvPr>
            <p:ph type="subTitle" idx="3"/>
          </p:nvPr>
        </p:nvSpPr>
        <p:spPr>
          <a:xfrm>
            <a:off x="7433900" y="14175"/>
            <a:ext cx="9081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0" name="Google Shape;5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245" y="44460"/>
            <a:ext cx="348394" cy="34839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82"/>
          <p:cNvSpPr txBox="1"/>
          <p:nvPr/>
        </p:nvSpPr>
        <p:spPr>
          <a:xfrm>
            <a:off x="7494725" y="518675"/>
            <a:ext cx="908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"/>
                <a:ea typeface="Proxima Nova"/>
                <a:cs typeface="Proxima Nova"/>
                <a:sym typeface="Proxima Nova"/>
              </a:rPr>
              <a:t>In groups</a:t>
            </a:r>
            <a:endParaRPr sz="10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2" name="Google Shape;552;p82"/>
          <p:cNvPicPr preferRelativeResize="0"/>
          <p:nvPr/>
        </p:nvPicPr>
        <p:blipFill rotWithShape="1">
          <a:blip r:embed="rId4">
            <a:alphaModFix/>
          </a:blip>
          <a:srcRect b="57616"/>
          <a:stretch/>
        </p:blipFill>
        <p:spPr>
          <a:xfrm>
            <a:off x="8320125" y="512975"/>
            <a:ext cx="82387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Pairs Exercise">
  <p:cSld name="TITLE_AND_BODY_1_2_2_2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6349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23349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l="37692" t="18746" r="34405" b="56164"/>
          <a:stretch/>
        </p:blipFill>
        <p:spPr>
          <a:xfrm>
            <a:off x="-51375" y="139150"/>
            <a:ext cx="1029293" cy="52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Group Exercise">
  <p:cSld name="TITLE_AND_BODY_1_2_2_2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000" b="1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000" b="1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b="57616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0" descr="GA-Cog-9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 descr="GA-Cog-900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174" name="Google Shape;174;p25" descr="GA-Cog-90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sz="26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5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70" name="Google Shape;370;p55" descr="GA-Cog-900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3272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Class 5-6</a:t>
            </a:r>
            <a:endParaRPr/>
          </a:p>
        </p:txBody>
      </p:sp>
      <p:sp>
        <p:nvSpPr>
          <p:cNvPr id="559" name="Google Shape;559;p83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Pandas &amp; Numpy Crash Course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2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and Data:  How They Work Together</a:t>
            </a:r>
            <a:endParaRPr/>
          </a:p>
        </p:txBody>
      </p:sp>
      <p:sp>
        <p:nvSpPr>
          <p:cNvPr id="624" name="Google Shape;624;p92"/>
          <p:cNvSpPr txBox="1">
            <a:spLocks noGrp="1"/>
          </p:cNvSpPr>
          <p:nvPr>
            <p:ph type="body" idx="1"/>
          </p:nvPr>
        </p:nvSpPr>
        <p:spPr>
          <a:xfrm>
            <a:off x="330600" y="1249850"/>
            <a:ext cx="5700900" cy="32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Core Python language is not good for data analysis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Wasn’t built for it originally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Modern data analysis requires data structures that aren’t handled by native Python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But Python is everyone’s favorite language…..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Scipy ecosystem was built to make data-intensive computing feasible using Python</a:t>
            </a:r>
            <a:endParaRPr sz="1800"/>
          </a:p>
        </p:txBody>
      </p:sp>
      <p:sp>
        <p:nvSpPr>
          <p:cNvPr id="625" name="Google Shape;625;p9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26" name="Google Shape;62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500" y="948775"/>
            <a:ext cx="2960100" cy="29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3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32" name="Google Shape;632;p93"/>
          <p:cNvSpPr txBox="1">
            <a:spLocks noGrp="1"/>
          </p:cNvSpPr>
          <p:nvPr>
            <p:ph type="body" idx="1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Numpy is the most foundational of the libraries in the Scipy ecosystem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 to perform computations on large amounts of data at one time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Fundamental data structure is the 2D-array</a:t>
            </a:r>
            <a:endParaRPr sz="1800"/>
          </a:p>
        </p:txBody>
      </p:sp>
      <p:sp>
        <p:nvSpPr>
          <p:cNvPr id="633" name="Google Shape;633;p9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34" name="Google Shape;63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40" name="Google Shape;640;p94"/>
          <p:cNvSpPr txBox="1">
            <a:spLocks noGrp="1"/>
          </p:cNvSpPr>
          <p:nvPr>
            <p:ph type="body" idx="1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Built from the ground up for fast performance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only Python by appearance: compiles to C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Library is very well developed, has 500+ different methods built into it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the base of other data libraries built on top of it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1" name="Google Shape;641;p9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42" name="Google Shape;64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95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Numpy:  Where It All Starts</a:t>
            </a:r>
            <a:endParaRPr/>
          </a:p>
        </p:txBody>
      </p:sp>
      <p:sp>
        <p:nvSpPr>
          <p:cNvPr id="648" name="Google Shape;648;p95"/>
          <p:cNvSpPr txBox="1">
            <a:spLocks noGrp="1"/>
          </p:cNvSpPr>
          <p:nvPr>
            <p:ph type="body" idx="1"/>
          </p:nvPr>
        </p:nvSpPr>
        <p:spPr>
          <a:xfrm>
            <a:off x="330600" y="851575"/>
            <a:ext cx="4093500" cy="36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Arrays are built around the notion of axes: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Axis 1: operates across rows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Axis 0: operates across columns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Frequent argument that can be specified in different methods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Default is usually 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49" name="Google Shape;649;p95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50" name="Google Shape;65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25" y="1347450"/>
            <a:ext cx="4399201" cy="2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6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656" name="Google Shape;656;p96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7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An Introduction</a:t>
            </a:r>
            <a:endParaRPr/>
          </a:p>
        </p:txBody>
      </p:sp>
      <p:sp>
        <p:nvSpPr>
          <p:cNvPr id="662" name="Google Shape;662;p97"/>
          <p:cNvSpPr txBox="1">
            <a:spLocks noGrp="1"/>
          </p:cNvSpPr>
          <p:nvPr>
            <p:ph type="body" idx="1"/>
          </p:nvPr>
        </p:nvSpPr>
        <p:spPr>
          <a:xfrm>
            <a:off x="330600" y="796375"/>
            <a:ext cx="4290900" cy="3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Primary tool for dealing with outside data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Uses a data structure called a dataframe to do its work.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Works like a massive Excel spreadsheet that you can dynamically program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63" name="Google Shape;663;p9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64" name="Google Shape;66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575" y="1777850"/>
            <a:ext cx="4361725" cy="2143900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9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Connecting to Data</a:t>
            </a:r>
            <a:endParaRPr/>
          </a:p>
        </p:txBody>
      </p:sp>
      <p:sp>
        <p:nvSpPr>
          <p:cNvPr id="670" name="Google Shape;670;p98"/>
          <p:cNvSpPr txBox="1">
            <a:spLocks noGrp="1"/>
          </p:cNvSpPr>
          <p:nvPr>
            <p:ph type="body" idx="1"/>
          </p:nvPr>
        </p:nvSpPr>
        <p:spPr>
          <a:xfrm>
            <a:off x="311700" y="223679"/>
            <a:ext cx="4290900" cy="47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connects to following: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CSV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Excel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SQL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JSON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STATA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SAS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HTML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others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 use the same syntax pd.read_data_type_here()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1" name="Google Shape;671;p9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72" name="Google Shape;67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850" y="223663"/>
            <a:ext cx="3219450" cy="41624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9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Connecting to Data</a:t>
            </a:r>
            <a:endParaRPr/>
          </a:p>
        </p:txBody>
      </p:sp>
      <p:sp>
        <p:nvSpPr>
          <p:cNvPr id="678" name="Google Shape;678;p99"/>
          <p:cNvSpPr txBox="1">
            <a:spLocks noGrp="1"/>
          </p:cNvSpPr>
          <p:nvPr>
            <p:ph type="body" idx="1"/>
          </p:nvPr>
        </p:nvSpPr>
        <p:spPr>
          <a:xfrm>
            <a:off x="311700" y="223679"/>
            <a:ext cx="4290900" cy="47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Have the following options when reading in data: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 columns to include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What rows to include or exclude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Specific data types of different columns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Specify columns that represent time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How to infer time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79" name="Google Shape;679;p9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80" name="Google Shape;68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850" y="223663"/>
            <a:ext cx="3219450" cy="41624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0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&amp; Querying Data in Pandas</a:t>
            </a:r>
            <a:endParaRPr/>
          </a:p>
        </p:txBody>
      </p:sp>
      <p:sp>
        <p:nvSpPr>
          <p:cNvPr id="686" name="Google Shape;686;p100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1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Selecting Data</a:t>
            </a:r>
            <a:endParaRPr/>
          </a:p>
        </p:txBody>
      </p:sp>
      <p:sp>
        <p:nvSpPr>
          <p:cNvPr id="692" name="Google Shape;692;p101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select data via rows and columns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Can grab values both using labels and index positions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Usually happens with two primary commands: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.loc:  </a:t>
            </a:r>
            <a:r>
              <a:rPr lang="en" sz="1800">
                <a:solidFill>
                  <a:schemeClr val="dk1"/>
                </a:solidFill>
              </a:rPr>
              <a:t>grab data by its labels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 b="1">
                <a:solidFill>
                  <a:schemeClr val="dk1"/>
                </a:solidFill>
              </a:rPr>
              <a:t>.iloc:  </a:t>
            </a:r>
            <a:r>
              <a:rPr lang="en" sz="1800">
                <a:solidFill>
                  <a:schemeClr val="dk1"/>
                </a:solidFill>
              </a:rPr>
              <a:t>grab data by its index position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3" name="Google Shape;693;p10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694" name="Google Shape;6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4"/>
          <p:cNvSpPr txBox="1">
            <a:spLocks noGrp="1"/>
          </p:cNvSpPr>
          <p:nvPr>
            <p:ph type="title"/>
          </p:nvPr>
        </p:nvSpPr>
        <p:spPr>
          <a:xfrm>
            <a:off x="368250" y="1086081"/>
            <a:ext cx="8407500" cy="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Unit 2 Schedule</a:t>
            </a:r>
            <a:endParaRPr sz="3000"/>
          </a:p>
        </p:txBody>
      </p:sp>
      <p:sp>
        <p:nvSpPr>
          <p:cNvPr id="565" name="Google Shape;565;p8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r>
              <a:rPr lang="en">
                <a:solidFill>
                  <a:srgbClr val="FFFFFF"/>
                </a:solidFill>
              </a:rPr>
              <a:t> | © 2018 General Assembly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6" name="Google Shape;566;p84"/>
          <p:cNvSpPr txBox="1">
            <a:spLocks noGrp="1"/>
          </p:cNvSpPr>
          <p:nvPr>
            <p:ph type="subTitle" idx="1"/>
          </p:nvPr>
        </p:nvSpPr>
        <p:spPr>
          <a:xfrm>
            <a:off x="390900" y="17134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Class 1:</a:t>
            </a:r>
            <a:r>
              <a:rPr lang="en"/>
              <a:t>  Pandas Fundamentals: Selection, Querying, Grouping  </a:t>
            </a:r>
            <a:endParaRPr/>
          </a:p>
        </p:txBody>
      </p:sp>
      <p:sp>
        <p:nvSpPr>
          <p:cNvPr id="567" name="Google Shape;567;p84"/>
          <p:cNvSpPr txBox="1">
            <a:spLocks noGrp="1"/>
          </p:cNvSpPr>
          <p:nvPr>
            <p:ph type="subTitle" idx="2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GA DAT 06/24</a:t>
            </a:r>
            <a:endParaRPr/>
          </a:p>
        </p:txBody>
      </p:sp>
      <p:sp>
        <p:nvSpPr>
          <p:cNvPr id="568" name="Google Shape;568;p84"/>
          <p:cNvSpPr txBox="1">
            <a:spLocks noGrp="1"/>
          </p:cNvSpPr>
          <p:nvPr>
            <p:ph type="subTitle" idx="3"/>
          </p:nvPr>
        </p:nvSpPr>
        <p:spPr>
          <a:xfrm>
            <a:off x="390900" y="2165860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Class 2:</a:t>
            </a:r>
            <a:r>
              <a:rPr lang="en"/>
              <a:t>  Data Cleaning, Additional Operations</a:t>
            </a:r>
            <a:endParaRPr/>
          </a:p>
        </p:txBody>
      </p:sp>
      <p:sp>
        <p:nvSpPr>
          <p:cNvPr id="569" name="Google Shape;569;p84"/>
          <p:cNvSpPr txBox="1">
            <a:spLocks noGrp="1"/>
          </p:cNvSpPr>
          <p:nvPr>
            <p:ph type="subTitle" idx="4"/>
          </p:nvPr>
        </p:nvSpPr>
        <p:spPr>
          <a:xfrm>
            <a:off x="413550" y="2713772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/>
              <a:t>Class 3:</a:t>
            </a:r>
            <a:r>
              <a:rPr lang="en"/>
              <a:t>  Data Visualization</a:t>
            </a:r>
            <a:endParaRPr/>
          </a:p>
        </p:txBody>
      </p:sp>
      <p:sp>
        <p:nvSpPr>
          <p:cNvPr id="570" name="Google Shape;570;p84"/>
          <p:cNvSpPr txBox="1">
            <a:spLocks noGrp="1"/>
          </p:cNvSpPr>
          <p:nvPr>
            <p:ph type="subTitle" idx="5"/>
          </p:nvPr>
        </p:nvSpPr>
        <p:spPr>
          <a:xfrm>
            <a:off x="413550" y="3261697"/>
            <a:ext cx="83622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Class 4:</a:t>
            </a:r>
            <a:r>
              <a:rPr lang="en"/>
              <a:t>  Statistical Inference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/>
              <a:t>Class 5:</a:t>
            </a:r>
            <a:r>
              <a:rPr lang="en" sz="1800"/>
              <a:t>  </a:t>
            </a:r>
            <a:r>
              <a:rPr lang="en"/>
              <a:t>Class presentations, Statistical Inference, continued.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2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0" name="Google Shape;700;p102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701" name="Google Shape;701;p102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  <p:sp>
        <p:nvSpPr>
          <p:cNvPr id="702" name="Google Shape;702;p102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03" name="Google Shape;703;p102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Complete Section 1 Of Your Class Lab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Take 10 minutes to practice selecting and indexing your data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03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4608600" cy="8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Selecting Data w/ Conditions</a:t>
            </a:r>
            <a:endParaRPr/>
          </a:p>
        </p:txBody>
      </p:sp>
      <p:sp>
        <p:nvSpPr>
          <p:cNvPr id="709" name="Google Shape;709;p103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use Pandas to query data similar to what you’d use in SQL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 to dynamically select different columns with complex conditions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Uses a slightly different syntax than traditional Python selection operators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10" name="Google Shape;710;p10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11" name="Google Shape;7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4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17" name="Google Shape;717;p104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04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20" name="Google Shape;720;p104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Complete Exercise #2 In Your Lab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Take 10 minutes to practice querying your data.  Use the answers provided to confirm that you did the operation correctly.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Manipulating Data in Pandas</a:t>
            </a:r>
            <a:endParaRPr/>
          </a:p>
        </p:txBody>
      </p:sp>
      <p:sp>
        <p:nvSpPr>
          <p:cNvPr id="726" name="Google Shape;726;p105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6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32" name="Google Shape;732;p106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Variables are manipulated using vectorized code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5 primary methods</a:t>
            </a:r>
            <a:endParaRPr sz="1800" b="1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np.where()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np.select()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df.map()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pd.cut()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df.apply()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33" name="Google Shape;733;p10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34" name="Google Shape;73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40" name="Google Shape;740;p107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741" name="Google Shape;741;p107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#3</a:t>
            </a:r>
            <a:endParaRPr/>
          </a:p>
        </p:txBody>
      </p:sp>
      <p:sp>
        <p:nvSpPr>
          <p:cNvPr id="742" name="Google Shape;742;p107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43" name="Google Shape;743;p107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Create a new column called ‘family_size’ that’s the combination of the SibSP and Parch columns.  This column indicates the total amount of company everyone had on board with them.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744" name="Google Shape;74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00" y="2173000"/>
            <a:ext cx="7317227" cy="24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50" name="Google Shape;750;p108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np.where():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Simple way to create if/else statement to create new variables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np.select():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Advanced version of np.where() - can create multiple conditions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51" name="Google Shape;751;p10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52" name="Google Shape;75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09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Creating Data</a:t>
            </a:r>
            <a:endParaRPr/>
          </a:p>
        </p:txBody>
      </p:sp>
      <p:sp>
        <p:nvSpPr>
          <p:cNvPr id="758" name="Google Shape;758;p109"/>
          <p:cNvSpPr txBox="1">
            <a:spLocks noGrp="1"/>
          </p:cNvSpPr>
          <p:nvPr>
            <p:ph type="body" idx="1"/>
          </p:nvPr>
        </p:nvSpPr>
        <p:spPr>
          <a:xfrm>
            <a:off x="311700" y="852150"/>
            <a:ext cx="4290900" cy="37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df.map():</a:t>
            </a:r>
            <a:endParaRPr sz="1800" b="1">
              <a:solidFill>
                <a:schemeClr val="dk1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Allows you to switch values from one to another, without using logic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pd.cut():</a:t>
            </a:r>
            <a:endParaRPr sz="1800" b="1">
              <a:solidFill>
                <a:schemeClr val="dk1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Used for converting a numeric column to a categorical one, using bins</a:t>
            </a:r>
            <a:endParaRPr sz="16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df.apply():</a:t>
            </a:r>
            <a:endParaRPr sz="1800" b="1">
              <a:solidFill>
                <a:schemeClr val="dk1"/>
              </a:solidFill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Allows you to write a custom function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59" name="Google Shape;759;p109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60" name="Google Shape;76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0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66" name="Google Shape;766;p110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67" name="Google Shape;767;p110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10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69" name="Google Shape;769;p110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Complete section 4 of your lab.  Finish this section with a partner if you’d like.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11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Pandas Methods</a:t>
            </a:r>
            <a:endParaRPr/>
          </a:p>
        </p:txBody>
      </p:sp>
      <p:sp>
        <p:nvSpPr>
          <p:cNvPr id="775" name="Google Shape;775;p111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5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576" name="Google Shape;576;p85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36927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Overview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 students a brief but coherent overview of Numpy &amp; Pandas, plus the role they serve in the python ecosystem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Important Note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 prepared to handle issues with installation here.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77" name="Google Shape;577;p85"/>
          <p:cNvSpPr txBox="1"/>
          <p:nvPr/>
        </p:nvSpPr>
        <p:spPr>
          <a:xfrm>
            <a:off x="4555400" y="1403000"/>
            <a:ext cx="3435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Objectives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this lesson, students will: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Get their Jupyter notebook up and running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IPython computing environment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Introduce students to numpy arrays &amp; pandas dataframes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45 min - 1 hour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2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Popular Methods</a:t>
            </a:r>
            <a:endParaRPr/>
          </a:p>
        </p:txBody>
      </p:sp>
      <p:sp>
        <p:nvSpPr>
          <p:cNvPr id="781" name="Google Shape;781;p112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has a lot of built in methods to handle your data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Mostly done with the intention of querying your data in different ways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Also very flexible for creating your own -- we’ll discuss later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Methods can also be chained together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82" name="Google Shape;782;p11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83" name="Google Shape;78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3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groupby()</a:t>
            </a:r>
            <a:endParaRPr/>
          </a:p>
        </p:txBody>
      </p:sp>
      <p:sp>
        <p:nvSpPr>
          <p:cNvPr id="789" name="Google Shape;789;p113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One of the more common techniques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Allows your data to work in similar ways to a pivot table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Also done in a similar manner as SQL’s GROUP BY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90" name="Google Shape;790;p11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91" name="Google Shape;79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797" name="Google Shape;797;p114"/>
          <p:cNvSpPr txBox="1">
            <a:spLocks noGrp="1"/>
          </p:cNvSpPr>
          <p:nvPr>
            <p:ph type="sldNum" idx="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98" name="Google Shape;79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950" y="152400"/>
            <a:ext cx="44573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15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with Pandas and Matplotlib</a:t>
            </a:r>
            <a:endParaRPr/>
          </a:p>
        </p:txBody>
      </p:sp>
      <p:sp>
        <p:nvSpPr>
          <p:cNvPr id="804" name="Google Shape;804;p115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6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810" name="Google Shape;810;p116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Matplotlib is primary tool for creating libraries in Python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allows you to access the matplotlib API without using it directly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811" name="Google Shape;811;p116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12" name="Google Shape;81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375" y="948775"/>
            <a:ext cx="3713950" cy="37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7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818" name="Google Shape;818;p117"/>
          <p:cNvSpPr txBox="1">
            <a:spLocks noGrp="1"/>
          </p:cNvSpPr>
          <p:nvPr>
            <p:ph type="body" idx="1"/>
          </p:nvPr>
        </p:nvSpPr>
        <p:spPr>
          <a:xfrm>
            <a:off x="240000" y="223675"/>
            <a:ext cx="4290900" cy="44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Charts you can make using the plot() function: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Bar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Barh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Line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Histogram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Boxplot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Kernel density plot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Area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Scatter</a:t>
            </a:r>
            <a:endParaRPr sz="1800">
              <a:solidFill>
                <a:schemeClr val="dk1"/>
              </a:solidFill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Hexbin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819" name="Google Shape;819;p117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20" name="Google Shape;82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375" y="948775"/>
            <a:ext cx="3713950" cy="37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18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</a:t>
            </a:r>
            <a:endParaRPr/>
          </a:p>
        </p:txBody>
      </p:sp>
      <p:sp>
        <p:nvSpPr>
          <p:cNvPr id="826" name="Google Shape;826;p118"/>
          <p:cNvSpPr txBox="1">
            <a:spLocks noGrp="1"/>
          </p:cNvSpPr>
          <p:nvPr>
            <p:ph type="body" idx="1"/>
          </p:nvPr>
        </p:nvSpPr>
        <p:spPr>
          <a:xfrm>
            <a:off x="240000" y="796375"/>
            <a:ext cx="42909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Popular data viz library built on top of matplotlib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Better at creating useful charts right out of the box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Usually the best way to do exploratory data analysis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827" name="Google Shape;827;p118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28" name="Google Shape;82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375" y="948775"/>
            <a:ext cx="3713950" cy="37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19"/>
          <p:cNvSpPr txBox="1">
            <a:spLocks noGrp="1"/>
          </p:cNvSpPr>
          <p:nvPr>
            <p:ph type="subTitle" idx="1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34" name="Google Shape;834;p119"/>
          <p:cNvSpPr txBox="1">
            <a:spLocks noGrp="1"/>
          </p:cNvSpPr>
          <p:nvPr>
            <p:ph type="sldNum" idx="12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35" name="Google Shape;835;p119"/>
          <p:cNvSpPr txBox="1">
            <a:spLocks noGrp="1"/>
          </p:cNvSpPr>
          <p:nvPr>
            <p:ph type="title"/>
          </p:nvPr>
        </p:nvSpPr>
        <p:spPr>
          <a:xfrm>
            <a:off x="2330125" y="166250"/>
            <a:ext cx="50094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#7</a:t>
            </a:r>
            <a:endParaRPr/>
          </a:p>
        </p:txBody>
      </p:sp>
      <p:sp>
        <p:nvSpPr>
          <p:cNvPr id="836" name="Google Shape;836;p119"/>
          <p:cNvSpPr txBox="1">
            <a:spLocks noGrp="1"/>
          </p:cNvSpPr>
          <p:nvPr>
            <p:ph type="sldNum" idx="3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37" name="Google Shape;837;p119"/>
          <p:cNvSpPr txBox="1">
            <a:spLocks noGrp="1"/>
          </p:cNvSpPr>
          <p:nvPr>
            <p:ph type="body" idx="2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Take 20-25 minutes to do your own independent exercise on either this dataset, or another one of your choosing.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0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Performance</a:t>
            </a:r>
            <a:endParaRPr/>
          </a:p>
        </p:txBody>
      </p:sp>
      <p:sp>
        <p:nvSpPr>
          <p:cNvPr id="843" name="Google Shape;843;p120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1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49" name="Google Shape;849;p121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Big differentiator between Excel and other tools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</a:rPr>
              <a:t>Can usually handle millions of rows in a dataset on your laptop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Pandas does not optimize memory out of the box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0" name="Google Shape;850;p121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51" name="Google Shape;85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6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583" name="Google Shape;583;p86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{E70F4F2A-A64B-41BD-96BD-38BE03122849}</a:tableStyleId>
              </a:tblPr>
              <a:tblGrid>
                <a:gridCol w="156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sz="1000"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1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0:00 - 0:15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Anaconda Download + Installation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Getting everyone’s install correct, introduction to Jupyter notebook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0:16 - 0:30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Numpy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Discuss students the important details of what makes numpy unique, its role in data science ecosystem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0:31 - 0:45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Pandas Introduction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What it does, how it interacts with numpy, what dataframes are.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0:46 - 0:50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sz="10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Finish this portion of the lesson by having students 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2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57" name="Google Shape;857;p122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Basic data types in Pandas: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Integer: 8, 16, 32, 64 bit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Float: 16, 32, 64 bit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Datetime: np.datetime64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Boolean:  True/False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Text:  object/category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8" name="Google Shape;858;p122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59" name="Google Shape;85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3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65" name="Google Shape;865;p123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66" name="Google Shape;86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7" name="Google Shape;867;p123"/>
          <p:cNvGraphicFramePr/>
          <p:nvPr/>
        </p:nvGraphicFramePr>
        <p:xfrm>
          <a:off x="140850" y="107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{E70F4F2A-A64B-41BD-96BD-38BE03122849}</a:tableStyleId>
              </a:tblPr>
              <a:tblGrid>
                <a:gridCol w="97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Numeric Range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Signed Range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Unsigned</a:t>
                      </a:r>
                      <a:endParaRPr sz="18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Range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 bit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</a:t>
                      </a:r>
                      <a:r>
                        <a:rPr lang="en" sz="2400" baseline="30000"/>
                        <a:t>8</a:t>
                      </a:r>
                      <a:endParaRPr sz="2400" baseline="30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-128 to 127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 to 255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16 bit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2400" baseline="30000">
                          <a:solidFill>
                            <a:schemeClr val="dk1"/>
                          </a:solidFill>
                        </a:rPr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-32768 to 32767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0 to 65535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32 bit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2400" baseline="30000">
                          <a:solidFill>
                            <a:schemeClr val="dk1"/>
                          </a:solidFill>
                        </a:rPr>
                        <a:t>32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-2147483648 to 2147483647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 to 4294967295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64 bit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 sz="2400" baseline="30000">
                          <a:solidFill>
                            <a:schemeClr val="dk1"/>
                          </a:solidFill>
                        </a:rPr>
                        <a:t>64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-9223372036854775808 to 9223372036854775807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 to 18446744073709551615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4"/>
          <p:cNvSpPr txBox="1">
            <a:spLocks noGrp="1"/>
          </p:cNvSpPr>
          <p:nvPr>
            <p:ph type="title"/>
          </p:nvPr>
        </p:nvSpPr>
        <p:spPr>
          <a:xfrm>
            <a:off x="311700" y="223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Pandas:  Optimizing Performance</a:t>
            </a:r>
            <a:endParaRPr/>
          </a:p>
        </p:txBody>
      </p:sp>
      <p:sp>
        <p:nvSpPr>
          <p:cNvPr id="873" name="Google Shape;873;p124"/>
          <p:cNvSpPr txBox="1">
            <a:spLocks noGrp="1"/>
          </p:cNvSpPr>
          <p:nvPr>
            <p:ph type="body" idx="1"/>
          </p:nvPr>
        </p:nvSpPr>
        <p:spPr>
          <a:xfrm>
            <a:off x="311700" y="690925"/>
            <a:ext cx="4290900" cy="4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Objects vs. Categories: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Both used to store text</a:t>
            </a:r>
            <a:endParaRPr sz="1800">
              <a:solidFill>
                <a:schemeClr val="dk1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Categories are usually superior</a:t>
            </a:r>
            <a:endParaRPr sz="1800">
              <a:solidFill>
                <a:schemeClr val="dk1"/>
              </a:solidFill>
            </a:endParaRPr>
          </a:p>
          <a:p>
            <a:pPr marL="13716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Less memory</a:t>
            </a:r>
            <a:endParaRPr sz="1800">
              <a:solidFill>
                <a:schemeClr val="dk1"/>
              </a:solidFill>
            </a:endParaRPr>
          </a:p>
          <a:p>
            <a:pPr marL="13716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Lots of available methods</a:t>
            </a:r>
            <a:endParaRPr sz="1800">
              <a:solidFill>
                <a:schemeClr val="dk1"/>
              </a:solidFill>
            </a:endParaRPr>
          </a:p>
          <a:p>
            <a:pPr marL="13716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More natural way to process data</a:t>
            </a:r>
            <a:endParaRPr sz="1800">
              <a:solidFill>
                <a:schemeClr val="dk1"/>
              </a:solidFill>
            </a:endParaRPr>
          </a:p>
          <a:p>
            <a:pPr marL="13716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Custom data type within pandas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874" name="Google Shape;874;p124"/>
          <p:cNvSpPr txBox="1">
            <a:spLocks noGrp="1"/>
          </p:cNvSpPr>
          <p:nvPr>
            <p:ph type="sldNum" idx="12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75" name="Google Shape;87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5300" y="223675"/>
            <a:ext cx="3332562" cy="443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7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  <p:sp>
        <p:nvSpPr>
          <p:cNvPr id="589" name="Google Shape;589;p87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Time spent on this lesson might be highly variable depending on how difficult a time people have with getting their operating environment up and running.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Besides getting everyone’s Jupyter Notebook up and running, focus on making sure everyone has a broad conception about what makes numpy &amp; pandas unique, and how they interact with one another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Wrap this lesson up by using pd.read_csv() to load in a dataframe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8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595" name="Google Shape;595;p88"/>
          <p:cNvSpPr txBox="1">
            <a:spLocks noGrp="1"/>
          </p:cNvSpPr>
          <p:nvPr>
            <p:ph type="body" idx="1"/>
          </p:nvPr>
        </p:nvSpPr>
        <p:spPr>
          <a:xfrm>
            <a:off x="656250" y="1376700"/>
            <a:ext cx="3496200" cy="103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Ready to customize this lesson?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First things first, make a copy of this presentation. You’ll then be able to edit to your </a:t>
            </a:r>
            <a:r>
              <a:rPr lang="en" sz="1200">
                <a:solidFill>
                  <a:schemeClr val="dk1"/>
                </a:solidFill>
              </a:rPr>
              <a:t>💗</a:t>
            </a:r>
            <a:r>
              <a:rPr lang="en" sz="1800">
                <a:solidFill>
                  <a:schemeClr val="dk1"/>
                </a:solidFill>
              </a:rPr>
              <a:t>’</a:t>
            </a:r>
            <a:r>
              <a:rPr lang="en" sz="1300">
                <a:solidFill>
                  <a:schemeClr val="dk1"/>
                </a:solidFill>
              </a:rPr>
              <a:t>s content.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596" name="Google Shape;5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8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Find a typo or want to suggest an edit? </a:t>
            </a:r>
            <a:endParaRPr sz="13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Add a comment. Our </a:t>
            </a:r>
            <a:r>
              <a:rPr lang="en" sz="13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Advisory Board</a:t>
            </a: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will review and incorporate your suggestions.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8" name="Google Shape;59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9"/>
          <p:cNvSpPr txBox="1">
            <a:spLocks noGrp="1"/>
          </p:cNvSpPr>
          <p:nvPr>
            <p:ph type="title"/>
          </p:nvPr>
        </p:nvSpPr>
        <p:spPr>
          <a:xfrm>
            <a:off x="656255" y="52715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604" name="Google Shape;604;p89"/>
          <p:cNvSpPr txBox="1">
            <a:spLocks noGrp="1"/>
          </p:cNvSpPr>
          <p:nvPr>
            <p:ph type="body" idx="1"/>
          </p:nvPr>
        </p:nvSpPr>
        <p:spPr>
          <a:xfrm>
            <a:off x="702873" y="1180293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endParaRPr sz="1300">
              <a:solidFill>
                <a:schemeClr val="dk1"/>
              </a:solidFill>
            </a:endParaRPr>
          </a:p>
        </p:txBody>
      </p:sp>
      <p:pic>
        <p:nvPicPr>
          <p:cNvPr id="605" name="Google Shape;60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89"/>
          <p:cNvCxnSpPr/>
          <p:nvPr/>
        </p:nvCxnSpPr>
        <p:spPr>
          <a:xfrm rot="10800000" flipH="1">
            <a:off x="1594125" y="2576365"/>
            <a:ext cx="370800" cy="1392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0"/>
          <p:cNvSpPr txBox="1">
            <a:spLocks noGrp="1"/>
          </p:cNvSpPr>
          <p:nvPr>
            <p:ph type="title"/>
          </p:nvPr>
        </p:nvSpPr>
        <p:spPr>
          <a:xfrm>
            <a:off x="685400" y="749900"/>
            <a:ext cx="78315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612" name="Google Shape;612;p90"/>
          <p:cNvSpPr txBox="1">
            <a:spLocks noGrp="1"/>
          </p:cNvSpPr>
          <p:nvPr>
            <p:ph type="body" idx="1"/>
          </p:nvPr>
        </p:nvSpPr>
        <p:spPr>
          <a:xfrm>
            <a:off x="685400" y="1496175"/>
            <a:ext cx="7738200" cy="29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a way in which instructors might change up this lesson to meet the needs of more advanced or less advanced students.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sure to link to any supplemental/optional materials on this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1"/>
          <p:cNvSpPr txBox="1">
            <a:spLocks noGrp="1"/>
          </p:cNvSpPr>
          <p:nvPr>
            <p:ph type="title"/>
          </p:nvPr>
        </p:nvSpPr>
        <p:spPr>
          <a:xfrm>
            <a:off x="636600" y="1233250"/>
            <a:ext cx="7457700" cy="13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&amp; Pandas: An Introduction</a:t>
            </a:r>
            <a:endParaRPr/>
          </a:p>
        </p:txBody>
      </p:sp>
      <p:sp>
        <p:nvSpPr>
          <p:cNvPr id="618" name="Google Shape;618;p91"/>
          <p:cNvSpPr txBox="1">
            <a:spLocks noGrp="1"/>
          </p:cNvSpPr>
          <p:nvPr>
            <p:ph type="subTitle" idx="1"/>
          </p:nvPr>
        </p:nvSpPr>
        <p:spPr>
          <a:xfrm>
            <a:off x="681725" y="3094450"/>
            <a:ext cx="74577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For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2725</Words>
  <Application>Microsoft Office PowerPoint</Application>
  <PresentationFormat>On-screen Show (16:9)</PresentationFormat>
  <Paragraphs>482</Paragraphs>
  <Slides>42</Slides>
  <Notes>42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Oswald</vt:lpstr>
      <vt:lpstr>Proxima Nova</vt:lpstr>
      <vt:lpstr>Simple Light</vt:lpstr>
      <vt:lpstr>Simple Light</vt:lpstr>
      <vt:lpstr>Simple Light</vt:lpstr>
      <vt:lpstr>DAT Class 5-6</vt:lpstr>
      <vt:lpstr>Unit 2 Schedule</vt:lpstr>
      <vt:lpstr>Numpy &amp; Pandas: An Introduction</vt:lpstr>
      <vt:lpstr>Suggested Agenda</vt:lpstr>
      <vt:lpstr>Materials and Preparation</vt:lpstr>
      <vt:lpstr>Preparation (Continued)</vt:lpstr>
      <vt:lpstr>Preparation (Continued)</vt:lpstr>
      <vt:lpstr>Differentiation and Extensions</vt:lpstr>
      <vt:lpstr>Numpy &amp; Pandas: An Introduction</vt:lpstr>
      <vt:lpstr>Python and Data:  How They Work Together</vt:lpstr>
      <vt:lpstr>Numpy:  Where It All Starts</vt:lpstr>
      <vt:lpstr>Numpy:  Where It All Starts</vt:lpstr>
      <vt:lpstr>Numpy:  Where It All Starts</vt:lpstr>
      <vt:lpstr>Pandas</vt:lpstr>
      <vt:lpstr>Pandas:  An Introduction</vt:lpstr>
      <vt:lpstr>Pandas:  Connecting to Data</vt:lpstr>
      <vt:lpstr>Pandas:  Connecting to Data</vt:lpstr>
      <vt:lpstr>Selecting &amp; Querying Data in Pandas</vt:lpstr>
      <vt:lpstr>Pandas:  Selecting Data</vt:lpstr>
      <vt:lpstr>Activity #1</vt:lpstr>
      <vt:lpstr>Pandas:  Selecting Data w/ Conditions</vt:lpstr>
      <vt:lpstr>Activity #2 </vt:lpstr>
      <vt:lpstr>Creating and Manipulating Data in Pandas</vt:lpstr>
      <vt:lpstr>Pandas:  Creating Data</vt:lpstr>
      <vt:lpstr>Activity #3</vt:lpstr>
      <vt:lpstr>Pandas:  Creating Data</vt:lpstr>
      <vt:lpstr>Pandas:  Creating Data</vt:lpstr>
      <vt:lpstr>Activity #4 </vt:lpstr>
      <vt:lpstr>Popular Pandas Methods</vt:lpstr>
      <vt:lpstr>Pandas:  Popular Methods</vt:lpstr>
      <vt:lpstr>Pandas:  groupby()</vt:lpstr>
      <vt:lpstr>PowerPoint Presentation</vt:lpstr>
      <vt:lpstr>Visualizations with Pandas and Matplotlib</vt:lpstr>
      <vt:lpstr>Visualization</vt:lpstr>
      <vt:lpstr>Visualization</vt:lpstr>
      <vt:lpstr>Seaborn</vt:lpstr>
      <vt:lpstr>Activity #7</vt:lpstr>
      <vt:lpstr>Optimizing Performance</vt:lpstr>
      <vt:lpstr>Pandas:  Optimizing Performance</vt:lpstr>
      <vt:lpstr>Pandas:  Optimizing Performance</vt:lpstr>
      <vt:lpstr>Pandas:  Optimizing Performance</vt:lpstr>
      <vt:lpstr>Pandas:  Optimizing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 Class 5-6</dc:title>
  <cp:lastModifiedBy>Ohio United States of America</cp:lastModifiedBy>
  <cp:revision>1</cp:revision>
  <dcterms:modified xsi:type="dcterms:W3CDTF">2019-07-22T17:31:38Z</dcterms:modified>
</cp:coreProperties>
</file>